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3" r:id="rId3"/>
    <p:sldId id="262" r:id="rId4"/>
    <p:sldId id="259" r:id="rId5"/>
    <p:sldId id="261" r:id="rId6"/>
    <p:sldId id="256" r:id="rId7"/>
    <p:sldId id="257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5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489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113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648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252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78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257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14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913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76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082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02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FBFB5-9A6A-4A3E-8658-2B77820A5FD2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9238A-FB90-43A7-A67D-90D5155DD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15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Box 122"/>
          <p:cNvSpPr txBox="1"/>
          <p:nvPr/>
        </p:nvSpPr>
        <p:spPr>
          <a:xfrm>
            <a:off x="2086984" y="591669"/>
            <a:ext cx="7818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RRC (Radio Remote Control App for Motorola Solution Enterprise Division</a:t>
            </a:r>
            <a:endParaRPr lang="en-US" sz="2000" dirty="0"/>
          </a:p>
        </p:txBody>
      </p:sp>
      <p:sp>
        <p:nvSpPr>
          <p:cNvPr id="124" name="TextBox 123"/>
          <p:cNvSpPr txBox="1"/>
          <p:nvPr/>
        </p:nvSpPr>
        <p:spPr>
          <a:xfrm>
            <a:off x="1204856" y="1635162"/>
            <a:ext cx="1051755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RRC App makes a connection between a personal phone and Apex two-way public safety radio </a:t>
            </a:r>
          </a:p>
          <a:p>
            <a:r>
              <a:rPr lang="en-US" dirty="0" smtClean="0"/>
              <a:t>used by public safety departments (Police departments, health departments, </a:t>
            </a:r>
            <a:r>
              <a:rPr lang="en-US" dirty="0" err="1" smtClean="0"/>
              <a:t>etc</a:t>
            </a:r>
            <a:r>
              <a:rPr lang="en-US" dirty="0" smtClean="0"/>
              <a:t>).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This app uses Bluetooth connection over a range of 10-20 feet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Most of the functionality of this app is limited at this time due to unviability of public safety radio</a:t>
            </a:r>
          </a:p>
          <a:p>
            <a:r>
              <a:rPr lang="en-US" dirty="0" smtClean="0"/>
              <a:t>and propriety information.  So, only few screens will show up from a UI flow’s point of view.</a:t>
            </a:r>
          </a:p>
          <a:p>
            <a:pPr marL="285750" indent="-285750">
              <a:buFontTx/>
              <a:buChar char="-"/>
              <a:defRPr/>
            </a:pPr>
            <a:r>
              <a:rPr lang="en-US" dirty="0" smtClean="0">
                <a:latin typeface="+mj-lt"/>
                <a:sym typeface="Wingdings" pitchFamily="2" charset="2"/>
              </a:rPr>
              <a:t>Source code can’t be provided due to the propriety information.  </a:t>
            </a:r>
            <a:r>
              <a:rPr lang="en-US" dirty="0" err="1" smtClean="0">
                <a:latin typeface="+mj-lt"/>
                <a:sym typeface="Wingdings" pitchFamily="2" charset="2"/>
              </a:rPr>
              <a:t>Apk</a:t>
            </a:r>
            <a:r>
              <a:rPr lang="en-US" dirty="0">
                <a:latin typeface="+mj-lt"/>
                <a:sym typeface="Wingdings" pitchFamily="2" charset="2"/>
              </a:rPr>
              <a:t> </a:t>
            </a:r>
            <a:r>
              <a:rPr lang="en-US" dirty="0" smtClean="0">
                <a:latin typeface="+mj-lt"/>
                <a:sym typeface="Wingdings" pitchFamily="2" charset="2"/>
              </a:rPr>
              <a:t>and flow of the application is provided </a:t>
            </a:r>
          </a:p>
          <a:p>
            <a:pPr>
              <a:defRPr/>
            </a:pPr>
            <a:r>
              <a:rPr lang="en-US" dirty="0" smtClean="0">
                <a:latin typeface="+mj-lt"/>
                <a:sym typeface="Wingdings" pitchFamily="2" charset="2"/>
              </a:rPr>
              <a:t>In this presentation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806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33529" y="302359"/>
            <a:ext cx="10962752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defRPr/>
            </a:pPr>
            <a:r>
              <a:rPr lang="en-US" sz="1200" b="1" u="sng" dirty="0">
                <a:latin typeface="Arial" charset="0"/>
              </a:rPr>
              <a:t>General Understanding</a:t>
            </a:r>
            <a:r>
              <a:rPr lang="en-US" sz="1200" dirty="0">
                <a:latin typeface="Arial" charset="0"/>
              </a:rPr>
              <a:t>:</a:t>
            </a: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</a:rPr>
              <a:t>USB Samsung Driver (if one is using Galaxy Nexus phone).  Please put “SAMSUNG” under Program files.</a:t>
            </a: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</a:rPr>
              <a:t>Android SDK with Eclipse and ADT plugin is needed to modify and build the application.</a:t>
            </a:r>
          </a:p>
          <a:p>
            <a:pPr marL="228600" indent="-228600">
              <a:buFontTx/>
              <a:buAutoNum type="arabicParenR" startAt="3"/>
              <a:defRPr/>
            </a:pPr>
            <a:r>
              <a:rPr lang="en-US" sz="1200" dirty="0">
                <a:latin typeface="Arial" charset="0"/>
              </a:rPr>
              <a:t>Install the </a:t>
            </a:r>
            <a:r>
              <a:rPr lang="en-US" sz="1200" dirty="0" err="1">
                <a:latin typeface="Arial" charset="0"/>
              </a:rPr>
              <a:t>RadioRemoteControl.apk</a:t>
            </a:r>
            <a:r>
              <a:rPr lang="en-US" sz="1200" dirty="0">
                <a:latin typeface="Arial" charset="0"/>
              </a:rPr>
              <a:t> in your phone.  One can use adb_install.bat script to do just that.</a:t>
            </a:r>
          </a:p>
          <a:p>
            <a:pPr marL="228600" indent="-228600">
              <a:buFontTx/>
              <a:buAutoNum type="arabicParenR" startAt="4"/>
              <a:defRPr/>
            </a:pPr>
            <a:r>
              <a:rPr lang="en-US" sz="1200" dirty="0">
                <a:latin typeface="Arial" charset="0"/>
              </a:rPr>
              <a:t>Sometimes, pairing and connection between an Apex radio and a smart phone doesn’t happen.  In that case, please clear the BT pairing from Apex radio.  Please follow the instructions below:</a:t>
            </a:r>
          </a:p>
          <a:p>
            <a:pPr marL="228600" indent="-228600">
              <a:defRPr/>
            </a:pPr>
            <a:r>
              <a:rPr lang="en-US" sz="1200" dirty="0">
                <a:latin typeface="Arial" charset="0"/>
              </a:rPr>
              <a:t>	</a:t>
            </a:r>
            <a:r>
              <a:rPr lang="en-US" sz="1200" dirty="0" err="1">
                <a:latin typeface="Arial" charset="0"/>
              </a:rPr>
              <a:t>i</a:t>
            </a:r>
            <a:r>
              <a:rPr lang="en-US" sz="1200" dirty="0">
                <a:latin typeface="Arial" charset="0"/>
              </a:rPr>
              <a:t>) Turn on the Apex radio</a:t>
            </a:r>
          </a:p>
          <a:p>
            <a:pPr marL="228600" indent="-228600">
              <a:defRPr/>
            </a:pPr>
            <a:r>
              <a:rPr lang="en-US" sz="1200" dirty="0">
                <a:latin typeface="Arial" charset="0"/>
              </a:rPr>
              <a:t>	ii) Keep pressing “right arrow” button until one sees “BT” on the menu screen.</a:t>
            </a:r>
          </a:p>
          <a:p>
            <a:pPr marL="228600" indent="-228600">
              <a:defRPr/>
            </a:pPr>
            <a:r>
              <a:rPr lang="en-US" sz="1200" dirty="0">
                <a:latin typeface="Arial" charset="0"/>
              </a:rPr>
              <a:t>      iii) Now, press the button right below where “BT” is written</a:t>
            </a:r>
          </a:p>
          <a:p>
            <a:pPr marL="228600" indent="-228600">
              <a:defRPr/>
            </a:pPr>
            <a:r>
              <a:rPr lang="en-US" sz="1200" dirty="0">
                <a:latin typeface="Arial" charset="0"/>
              </a:rPr>
              <a:t>      iv) Keep pressing the “down arrow” button until one highlights the “Devices” </a:t>
            </a:r>
          </a:p>
          <a:p>
            <a:pPr marL="228600" indent="-228600">
              <a:defRPr/>
            </a:pPr>
            <a:r>
              <a:rPr lang="en-US" sz="1200" dirty="0">
                <a:latin typeface="Arial" charset="0"/>
              </a:rPr>
              <a:t>      v) Now, press </a:t>
            </a:r>
            <a:r>
              <a:rPr lang="en-US" sz="1200" dirty="0" err="1">
                <a:latin typeface="Arial" charset="0"/>
              </a:rPr>
              <a:t>te</a:t>
            </a:r>
            <a:r>
              <a:rPr lang="en-US" sz="1200" dirty="0">
                <a:latin typeface="Arial" charset="0"/>
              </a:rPr>
              <a:t> button right below where “</a:t>
            </a:r>
            <a:r>
              <a:rPr lang="en-US" sz="1200" dirty="0" err="1">
                <a:latin typeface="Arial" charset="0"/>
              </a:rPr>
              <a:t>Clr</a:t>
            </a:r>
            <a:r>
              <a:rPr lang="en-US" sz="1200" dirty="0">
                <a:latin typeface="Arial" charset="0"/>
              </a:rPr>
              <a:t>” is written</a:t>
            </a:r>
          </a:p>
          <a:p>
            <a:pPr marL="228600" indent="-228600">
              <a:defRPr/>
            </a:pPr>
            <a:r>
              <a:rPr lang="en-US" sz="1200" dirty="0">
                <a:latin typeface="Arial" charset="0"/>
              </a:rPr>
              <a:t>      vi) Now, press the button right below where “Yes” is written</a:t>
            </a:r>
          </a:p>
          <a:p>
            <a:pPr marL="228600" indent="-228600">
              <a:defRPr/>
            </a:pPr>
            <a:r>
              <a:rPr lang="en-US" sz="1200" dirty="0">
                <a:latin typeface="Arial" charset="0"/>
              </a:rPr>
              <a:t>     vii) Power cycle the radio and then try again running the application</a:t>
            </a:r>
          </a:p>
          <a:p>
            <a:pPr marL="228600" indent="-228600">
              <a:defRPr/>
            </a:pPr>
            <a:endParaRPr lang="en-US" sz="1200" dirty="0">
              <a:latin typeface="Arial" charset="0"/>
            </a:endParaRPr>
          </a:p>
          <a:p>
            <a:pPr>
              <a:defRPr/>
            </a:pPr>
            <a:r>
              <a:rPr lang="en-US" sz="1200" dirty="0">
                <a:latin typeface="Arial" charset="0"/>
              </a:rPr>
              <a:t>5) Once application builds in eclipse, one can find the </a:t>
            </a:r>
            <a:r>
              <a:rPr lang="en-US" sz="1200" dirty="0" err="1">
                <a:latin typeface="Arial" charset="0"/>
              </a:rPr>
              <a:t>apk</a:t>
            </a:r>
            <a:r>
              <a:rPr lang="en-US" sz="1200" dirty="0">
                <a:latin typeface="Arial" charset="0"/>
              </a:rPr>
              <a:t> under the following folder:</a:t>
            </a:r>
          </a:p>
          <a:p>
            <a:pPr>
              <a:defRPr/>
            </a:pPr>
            <a:r>
              <a:rPr lang="en-US" sz="1200" dirty="0">
                <a:latin typeface="Arial" charset="0"/>
              </a:rPr>
              <a:t>     </a:t>
            </a:r>
            <a:r>
              <a:rPr lang="en-US" sz="1200" dirty="0" err="1">
                <a:latin typeface="Arial" charset="0"/>
              </a:rPr>
              <a:t>RadioRemoteControl</a:t>
            </a:r>
            <a:r>
              <a:rPr lang="en-US" sz="1200" dirty="0">
                <a:latin typeface="Arial" charset="0"/>
              </a:rPr>
              <a:t> </a:t>
            </a:r>
            <a:r>
              <a:rPr lang="en-US" sz="1200" dirty="0">
                <a:latin typeface="Arial" charset="0"/>
                <a:sym typeface="Wingdings" pitchFamily="2" charset="2"/>
              </a:rPr>
              <a:t> bin 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RadioRemoteControl.apk</a:t>
            </a:r>
            <a:endParaRPr lang="en-US" sz="1200" dirty="0">
              <a:latin typeface="Arial" charset="0"/>
              <a:sym typeface="Wingdings" pitchFamily="2" charset="2"/>
            </a:endParaRPr>
          </a:p>
          <a:p>
            <a:pPr>
              <a:defRPr/>
            </a:pPr>
            <a:endParaRPr lang="en-US" sz="1200" dirty="0">
              <a:latin typeface="Arial" charset="0"/>
              <a:sym typeface="Wingdings" pitchFamily="2" charset="2"/>
            </a:endParaRPr>
          </a:p>
          <a:p>
            <a:pPr>
              <a:defRPr/>
            </a:pPr>
            <a:r>
              <a:rPr lang="en-US" sz="1200" b="1" u="sng" dirty="0">
                <a:latin typeface="Arial" charset="0"/>
                <a:sym typeface="Wingdings" pitchFamily="2" charset="2"/>
              </a:rPr>
              <a:t>Organization of RRC Source Code</a:t>
            </a:r>
            <a:endParaRPr lang="en-US" sz="1200" dirty="0">
              <a:latin typeface="Arial" charset="0"/>
              <a:sym typeface="Wingdings" pitchFamily="2" charset="2"/>
            </a:endParaRP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  <a:sym typeface="Wingdings" pitchFamily="2" charset="2"/>
              </a:rPr>
              <a:t>Bluetooth :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RadioRemoteControl</a:t>
            </a:r>
            <a:r>
              <a:rPr lang="en-US" sz="1200" dirty="0">
                <a:latin typeface="Arial" charset="0"/>
                <a:sym typeface="Wingdings" pitchFamily="2" charset="2"/>
              </a:rPr>
              <a:t> 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src</a:t>
            </a:r>
            <a:r>
              <a:rPr lang="en-US" sz="1200" dirty="0">
                <a:latin typeface="Arial" charset="0"/>
                <a:sym typeface="Wingdings" pitchFamily="2" charset="2"/>
              </a:rPr>
              <a:t>  com.motorola.rrc.bt  (Java files)</a:t>
            </a: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  <a:sym typeface="Wingdings" pitchFamily="2" charset="2"/>
              </a:rPr>
              <a:t>DTAPI: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RadioRemoteControl</a:t>
            </a:r>
            <a:r>
              <a:rPr lang="en-US" sz="1200" dirty="0">
                <a:latin typeface="Arial" charset="0"/>
                <a:sym typeface="Wingdings" pitchFamily="2" charset="2"/>
              </a:rPr>
              <a:t> 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src</a:t>
            </a:r>
            <a:r>
              <a:rPr lang="en-US" sz="1200" dirty="0">
                <a:latin typeface="Arial" charset="0"/>
                <a:sym typeface="Wingdings" pitchFamily="2" charset="2"/>
              </a:rPr>
              <a:t> 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com.motorola.rrc.dtapi</a:t>
            </a:r>
            <a:r>
              <a:rPr lang="en-US" sz="1200" dirty="0">
                <a:latin typeface="Arial" charset="0"/>
                <a:sym typeface="Wingdings" pitchFamily="2" charset="2"/>
              </a:rPr>
              <a:t>   (Java files)</a:t>
            </a: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  <a:sym typeface="Wingdings" pitchFamily="2" charset="2"/>
              </a:rPr>
              <a:t>UI: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RadioRemoteControl</a:t>
            </a:r>
            <a:r>
              <a:rPr lang="en-US" sz="1200" dirty="0">
                <a:latin typeface="Arial" charset="0"/>
                <a:sym typeface="Wingdings" pitchFamily="2" charset="2"/>
              </a:rPr>
              <a:t> 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src</a:t>
            </a:r>
            <a:r>
              <a:rPr lang="en-US" sz="1200" dirty="0">
                <a:latin typeface="Arial" charset="0"/>
                <a:sym typeface="Wingdings" pitchFamily="2" charset="2"/>
              </a:rPr>
              <a:t> 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com.motorola.rrc.ui</a:t>
            </a:r>
            <a:r>
              <a:rPr lang="en-US" sz="1200" dirty="0">
                <a:latin typeface="Arial" charset="0"/>
                <a:sym typeface="Wingdings" pitchFamily="2" charset="2"/>
              </a:rPr>
              <a:t>  (Java files)</a:t>
            </a: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  <a:sym typeface="Wingdings" pitchFamily="2" charset="2"/>
              </a:rPr>
              <a:t>Logger file: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RadioRemoteControl</a:t>
            </a:r>
            <a:r>
              <a:rPr lang="en-US" sz="1200" dirty="0">
                <a:latin typeface="Arial" charset="0"/>
                <a:sym typeface="Wingdings" pitchFamily="2" charset="2"/>
              </a:rPr>
              <a:t> 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src</a:t>
            </a:r>
            <a:r>
              <a:rPr lang="en-US" sz="1200" dirty="0">
                <a:latin typeface="Arial" charset="0"/>
                <a:sym typeface="Wingdings" pitchFamily="2" charset="2"/>
              </a:rPr>
              <a:t> 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com.motorola.rrc.nsc</a:t>
            </a:r>
            <a:r>
              <a:rPr lang="en-US" sz="1200" dirty="0">
                <a:latin typeface="Arial" charset="0"/>
                <a:sym typeface="Wingdings" pitchFamily="2" charset="2"/>
              </a:rPr>
              <a:t>   (Java files)</a:t>
            </a: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  <a:sym typeface="Wingdings" pitchFamily="2" charset="2"/>
              </a:rPr>
              <a:t>Layouts (screens) files: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RadioRemoteControl</a:t>
            </a:r>
            <a:r>
              <a:rPr lang="en-US" sz="1200" dirty="0">
                <a:latin typeface="Arial" charset="0"/>
                <a:sym typeface="Wingdings" pitchFamily="2" charset="2"/>
              </a:rPr>
              <a:t>  res  layout    (XML files)</a:t>
            </a: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  <a:sym typeface="Wingdings" pitchFamily="2" charset="2"/>
              </a:rPr>
              <a:t>Images: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RadioRemoteControl</a:t>
            </a:r>
            <a:r>
              <a:rPr lang="en-US" sz="1200" dirty="0">
                <a:latin typeface="Arial" charset="0"/>
                <a:sym typeface="Wingdings" pitchFamily="2" charset="2"/>
              </a:rPr>
              <a:t>  res 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drawable-hdpi</a:t>
            </a:r>
            <a:endParaRPr lang="en-US" sz="1200" dirty="0">
              <a:latin typeface="Arial" charset="0"/>
              <a:sym typeface="Wingdings" pitchFamily="2" charset="2"/>
            </a:endParaRP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  <a:sym typeface="Wingdings" pitchFamily="2" charset="2"/>
              </a:rPr>
              <a:t>Strings: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RadioRemoteControl</a:t>
            </a:r>
            <a:r>
              <a:rPr lang="en-US" sz="1200" dirty="0">
                <a:latin typeface="Arial" charset="0"/>
                <a:sym typeface="Wingdings" pitchFamily="2" charset="2"/>
              </a:rPr>
              <a:t>  res  values  strings.xml</a:t>
            </a: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  <a:sym typeface="Wingdings" pitchFamily="2" charset="2"/>
              </a:rPr>
              <a:t>Styles: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RadioRemoteControl</a:t>
            </a:r>
            <a:r>
              <a:rPr lang="en-US" sz="1200" dirty="0">
                <a:latin typeface="Arial" charset="0"/>
                <a:sym typeface="Wingdings" pitchFamily="2" charset="2"/>
              </a:rPr>
              <a:t>  res  values  styles.xml  (It has style for standard android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Actionbar</a:t>
            </a:r>
            <a:r>
              <a:rPr lang="en-US" sz="1200" dirty="0">
                <a:latin typeface="Arial" charset="0"/>
                <a:sym typeface="Wingdings" pitchFamily="2" charset="2"/>
              </a:rPr>
              <a:t>)</a:t>
            </a: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  <a:sym typeface="Wingdings" pitchFamily="2" charset="2"/>
              </a:rPr>
              <a:t>Menu: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RadioRemoteControl</a:t>
            </a:r>
            <a:r>
              <a:rPr lang="en-US" sz="1200" dirty="0">
                <a:latin typeface="Arial" charset="0"/>
                <a:sym typeface="Wingdings" pitchFamily="2" charset="2"/>
              </a:rPr>
              <a:t>  res  menu  activity_main_menu.xml, main_control_screen_menu.xml, menu_pair_to_new_radio.xml  (these are the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Actionbar</a:t>
            </a:r>
            <a:r>
              <a:rPr lang="en-US" sz="1200" dirty="0">
                <a:latin typeface="Arial" charset="0"/>
                <a:sym typeface="Wingdings" pitchFamily="2" charset="2"/>
              </a:rPr>
              <a:t> Menu items xml files that are used in standard and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splitactionbar</a:t>
            </a:r>
            <a:r>
              <a:rPr lang="en-US" sz="1200" dirty="0">
                <a:latin typeface="Arial" charset="0"/>
                <a:sym typeface="Wingdings" pitchFamily="2" charset="2"/>
              </a:rPr>
              <a:t> menu)</a:t>
            </a:r>
          </a:p>
          <a:p>
            <a:pPr marL="228600" indent="-228600">
              <a:buFontTx/>
              <a:buAutoNum type="arabicParenR"/>
              <a:defRPr/>
            </a:pPr>
            <a:r>
              <a:rPr lang="en-US" sz="1200" dirty="0">
                <a:latin typeface="Arial" charset="0"/>
                <a:sym typeface="Wingdings" pitchFamily="2" charset="2"/>
              </a:rPr>
              <a:t>AndroidManifest.xml: </a:t>
            </a:r>
            <a:r>
              <a:rPr lang="en-US" sz="1200" dirty="0" err="1">
                <a:latin typeface="Arial" charset="0"/>
                <a:sym typeface="Wingdings" pitchFamily="2" charset="2"/>
              </a:rPr>
              <a:t>RadioRemoteControl</a:t>
            </a:r>
            <a:r>
              <a:rPr lang="en-US" sz="1200" dirty="0">
                <a:latin typeface="Arial" charset="0"/>
                <a:sym typeface="Wingdings" pitchFamily="2" charset="2"/>
              </a:rPr>
              <a:t>  AndroidManifest.xml</a:t>
            </a:r>
          </a:p>
          <a:p>
            <a:pPr marL="228600" indent="-228600">
              <a:defRPr/>
            </a:pPr>
            <a:endParaRPr lang="en-US" dirty="0">
              <a:latin typeface="Arial" charset="0"/>
              <a:sym typeface="Wingdings" pitchFamily="2" charset="2"/>
            </a:endParaRPr>
          </a:p>
          <a:p>
            <a:pPr marL="228600" indent="-228600">
              <a:buFontTx/>
              <a:buAutoNum type="arabicParenR"/>
              <a:defRPr/>
            </a:pPr>
            <a:endParaRPr lang="en-US" dirty="0">
              <a:latin typeface="Arial" charset="0"/>
              <a:sym typeface="Wingdings" pitchFamily="2" charset="2"/>
            </a:endParaRPr>
          </a:p>
          <a:p>
            <a:pPr marL="228600" indent="-228600">
              <a:buFontTx/>
              <a:buAutoNum type="arabicParenR"/>
              <a:defRPr/>
            </a:pPr>
            <a:endParaRPr lang="en-US" dirty="0">
              <a:latin typeface="Arial" charset="0"/>
            </a:endParaRPr>
          </a:p>
          <a:p>
            <a:pPr>
              <a:defRPr/>
            </a:pPr>
            <a:r>
              <a:rPr lang="en-US" dirty="0">
                <a:latin typeface="Arial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0612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16818" y="663191"/>
            <a:ext cx="3206262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Launching the RRC App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LF Pairing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BT Connection Establishment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LF Pairing Time out 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Connection Time out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Unpair</a:t>
            </a:r>
            <a:r>
              <a:rPr lang="en-US" dirty="0" smtClean="0"/>
              <a:t> during the time out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Unpair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Zone/Channel Display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DTAPI (</a:t>
            </a:r>
            <a:r>
              <a:rPr lang="en-US" dirty="0" err="1" smtClean="0"/>
              <a:t>CodePlug</a:t>
            </a:r>
            <a:r>
              <a:rPr lang="en-US" dirty="0" smtClean="0"/>
              <a:t>, </a:t>
            </a:r>
            <a:r>
              <a:rPr lang="en-US" dirty="0" err="1" smtClean="0"/>
              <a:t>RRCData</a:t>
            </a:r>
            <a:r>
              <a:rPr lang="en-US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Logger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417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1"/>
          <p:cNvGrpSpPr>
            <a:grpSpLocks/>
          </p:cNvGrpSpPr>
          <p:nvPr/>
        </p:nvGrpSpPr>
        <p:grpSpPr bwMode="auto">
          <a:xfrm>
            <a:off x="457200" y="172122"/>
            <a:ext cx="10042264" cy="5542878"/>
            <a:chOff x="762000" y="304800"/>
            <a:chExt cx="8153400" cy="5105400"/>
          </a:xfrm>
        </p:grpSpPr>
        <p:sp>
          <p:nvSpPr>
            <p:cNvPr id="5" name="Oval 4"/>
            <p:cNvSpPr/>
            <p:nvPr/>
          </p:nvSpPr>
          <p:spPr>
            <a:xfrm>
              <a:off x="3352800" y="304800"/>
              <a:ext cx="1600200" cy="609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6" name="TextBox 4"/>
            <p:cNvSpPr txBox="1">
              <a:spLocks noChangeArrowheads="1"/>
            </p:cNvSpPr>
            <p:nvPr/>
          </p:nvSpPr>
          <p:spPr bwMode="auto">
            <a:xfrm>
              <a:off x="3505200" y="381000"/>
              <a:ext cx="1382713" cy="461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200">
                  <a:latin typeface="Calibri" panose="020F0502020204030204" pitchFamily="34" charset="0"/>
                </a:rPr>
                <a:t>MainActivity.java</a:t>
              </a:r>
            </a:p>
            <a:p>
              <a:pPr eaLnBrk="1" hangingPunct="1"/>
              <a:r>
                <a:rPr lang="en-US" altLang="en-US" sz="1200">
                  <a:latin typeface="Calibri" panose="020F0502020204030204" pitchFamily="34" charset="0"/>
                </a:rPr>
                <a:t>(activity_main.xml)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838200" y="1371600"/>
              <a:ext cx="1600200" cy="6096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 rot="5400000">
              <a:off x="3960813" y="1143000"/>
              <a:ext cx="458788" cy="158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600200" y="1143000"/>
              <a:ext cx="2590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 rot="5400000">
              <a:off x="1486694" y="1256506"/>
              <a:ext cx="2286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3962400" y="1143000"/>
              <a:ext cx="2590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rot="5400000">
              <a:off x="6439694" y="1256506"/>
              <a:ext cx="2286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32"/>
            <p:cNvSpPr txBox="1">
              <a:spLocks noChangeArrowheads="1"/>
            </p:cNvSpPr>
            <p:nvPr/>
          </p:nvSpPr>
          <p:spPr bwMode="auto">
            <a:xfrm>
              <a:off x="1524000" y="914400"/>
              <a:ext cx="1400175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DTAPI Service Available</a:t>
              </a:r>
            </a:p>
          </p:txBody>
        </p:sp>
        <p:sp>
          <p:nvSpPr>
            <p:cNvPr id="14" name="TextBox 33"/>
            <p:cNvSpPr txBox="1">
              <a:spLocks noChangeArrowheads="1"/>
            </p:cNvSpPr>
            <p:nvPr/>
          </p:nvSpPr>
          <p:spPr bwMode="auto">
            <a:xfrm>
              <a:off x="5562600" y="914400"/>
              <a:ext cx="1108075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DTAPI is LF Paired</a:t>
              </a:r>
            </a:p>
          </p:txBody>
        </p:sp>
        <p:sp>
          <p:nvSpPr>
            <p:cNvPr id="15" name="TextBox 34"/>
            <p:cNvSpPr txBox="1">
              <a:spLocks noChangeArrowheads="1"/>
            </p:cNvSpPr>
            <p:nvPr/>
          </p:nvSpPr>
          <p:spPr bwMode="auto">
            <a:xfrm>
              <a:off x="4191000" y="1143000"/>
              <a:ext cx="392113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else</a:t>
              </a:r>
            </a:p>
          </p:txBody>
        </p:sp>
        <p:sp>
          <p:nvSpPr>
            <p:cNvPr id="16" name="TextBox 37"/>
            <p:cNvSpPr txBox="1">
              <a:spLocks noChangeArrowheads="1"/>
            </p:cNvSpPr>
            <p:nvPr/>
          </p:nvSpPr>
          <p:spPr bwMode="auto">
            <a:xfrm>
              <a:off x="3352800" y="1371600"/>
              <a:ext cx="1600200" cy="55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    MainActivity.java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   (activity_main.xml)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{Pair to New Radio Screen}</a:t>
              </a:r>
            </a:p>
          </p:txBody>
        </p:sp>
        <p:sp>
          <p:nvSpPr>
            <p:cNvPr id="17" name="TextBox 38"/>
            <p:cNvSpPr txBox="1">
              <a:spLocks noChangeArrowheads="1"/>
            </p:cNvSpPr>
            <p:nvPr/>
          </p:nvSpPr>
          <p:spPr bwMode="auto">
            <a:xfrm>
              <a:off x="762000" y="1371600"/>
              <a:ext cx="1806575" cy="55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MainControlScreen.java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(activity_main_control_screen)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{Zone/Channel Main Screen}</a:t>
              </a:r>
            </a:p>
          </p:txBody>
        </p:sp>
        <p:sp>
          <p:nvSpPr>
            <p:cNvPr id="18" name="TextBox 40"/>
            <p:cNvSpPr txBox="1">
              <a:spLocks noChangeArrowheads="1"/>
            </p:cNvSpPr>
            <p:nvPr/>
          </p:nvSpPr>
          <p:spPr bwMode="auto">
            <a:xfrm>
              <a:off x="5791200" y="1371600"/>
              <a:ext cx="1720850" cy="55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AttemptingToConnect.java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(attempting_to_connect.xml)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{BT Establishment Screen}</a:t>
              </a: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5791200" y="1371600"/>
              <a:ext cx="1600200" cy="6096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3352800" y="1371600"/>
              <a:ext cx="1600200" cy="6096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rot="5400000">
              <a:off x="4039394" y="2132806"/>
              <a:ext cx="3048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Diamond 21"/>
            <p:cNvSpPr/>
            <p:nvPr/>
          </p:nvSpPr>
          <p:spPr>
            <a:xfrm>
              <a:off x="3352800" y="3124200"/>
              <a:ext cx="1752600" cy="990600"/>
            </a:xfrm>
            <a:prstGeom prst="diamond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3" name="TextBox 48"/>
            <p:cNvSpPr txBox="1">
              <a:spLocks noChangeArrowheads="1"/>
            </p:cNvSpPr>
            <p:nvPr/>
          </p:nvSpPr>
          <p:spPr bwMode="auto">
            <a:xfrm>
              <a:off x="3581400" y="2362200"/>
              <a:ext cx="121920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     Click on 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Pair to New Radio  </a:t>
              </a: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rot="5400000">
              <a:off x="4039394" y="2971006"/>
              <a:ext cx="3048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54"/>
            <p:cNvSpPr txBox="1">
              <a:spLocks noChangeArrowheads="1"/>
            </p:cNvSpPr>
            <p:nvPr/>
          </p:nvSpPr>
          <p:spPr bwMode="auto">
            <a:xfrm rot="-5400000">
              <a:off x="4750594" y="1955006"/>
              <a:ext cx="1108075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DTAPI is LF Paired</a:t>
              </a:r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3429000" y="4419600"/>
              <a:ext cx="1600200" cy="6096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7" name="TextBox 56"/>
            <p:cNvSpPr txBox="1">
              <a:spLocks noChangeArrowheads="1"/>
            </p:cNvSpPr>
            <p:nvPr/>
          </p:nvSpPr>
          <p:spPr bwMode="auto">
            <a:xfrm>
              <a:off x="3505200" y="3352800"/>
              <a:ext cx="1806575" cy="615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800">
                  <a:latin typeface="Calibri" panose="020F0502020204030204" pitchFamily="34" charset="0"/>
                </a:rPr>
                <a:t>    AttemptingLFPairing.java</a:t>
              </a:r>
            </a:p>
            <a:p>
              <a:pPr eaLnBrk="1" hangingPunct="1"/>
              <a:r>
                <a:rPr lang="en-US" altLang="en-US" sz="800">
                  <a:latin typeface="Calibri" panose="020F0502020204030204" pitchFamily="34" charset="0"/>
                </a:rPr>
                <a:t>(activity_display_message.xml)</a:t>
              </a:r>
            </a:p>
            <a:p>
              <a:pPr eaLnBrk="1" hangingPunct="1"/>
              <a:r>
                <a:rPr lang="en-US" altLang="en-US" sz="800">
                  <a:latin typeface="Calibri" panose="020F0502020204030204" pitchFamily="34" charset="0"/>
                </a:rPr>
                <a:t>{LF Pairing Instructions Screen}</a:t>
              </a:r>
            </a:p>
            <a:p>
              <a:pPr eaLnBrk="1" hangingPunct="1"/>
              <a:endParaRPr lang="en-US" altLang="en-US" sz="1000">
                <a:latin typeface="Calibri" panose="020F0502020204030204" pitchFamily="34" charset="0"/>
              </a:endParaRPr>
            </a:p>
          </p:txBody>
        </p:sp>
        <p:sp>
          <p:nvSpPr>
            <p:cNvPr id="28" name="TextBox 57"/>
            <p:cNvSpPr txBox="1">
              <a:spLocks noChangeArrowheads="1"/>
            </p:cNvSpPr>
            <p:nvPr/>
          </p:nvSpPr>
          <p:spPr bwMode="auto">
            <a:xfrm>
              <a:off x="4191000" y="2895600"/>
              <a:ext cx="600075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1</a:t>
              </a:r>
              <a:r>
                <a:rPr lang="en-US" altLang="en-US" sz="1000" baseline="30000">
                  <a:latin typeface="Calibri" panose="020F0502020204030204" pitchFamily="34" charset="0"/>
                </a:rPr>
                <a:t>st</a:t>
              </a:r>
              <a:r>
                <a:rPr lang="en-US" altLang="en-US" sz="1000">
                  <a:latin typeface="Calibri" panose="020F0502020204030204" pitchFamily="34" charset="0"/>
                </a:rPr>
                <a:t> Time</a:t>
              </a: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5105400" y="3581400"/>
              <a:ext cx="533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rot="5400000" flipH="1" flipV="1">
              <a:off x="4687888" y="2628900"/>
              <a:ext cx="1903412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68"/>
            <p:cNvSpPr txBox="1">
              <a:spLocks noChangeArrowheads="1"/>
            </p:cNvSpPr>
            <p:nvPr/>
          </p:nvSpPr>
          <p:spPr bwMode="auto">
            <a:xfrm>
              <a:off x="4953000" y="3352800"/>
              <a:ext cx="776288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Successful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3352800" y="2286000"/>
              <a:ext cx="16002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33" name="Elbow Connector 32"/>
            <p:cNvCxnSpPr>
              <a:stCxn id="32" idx="3"/>
              <a:endCxn id="19" idx="1"/>
            </p:cNvCxnSpPr>
            <p:nvPr/>
          </p:nvCxnSpPr>
          <p:spPr>
            <a:xfrm flipV="1">
              <a:off x="4953000" y="1676400"/>
              <a:ext cx="8382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rot="5400000">
              <a:off x="4039394" y="4266406"/>
              <a:ext cx="3048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79"/>
            <p:cNvSpPr txBox="1">
              <a:spLocks noChangeArrowheads="1"/>
            </p:cNvSpPr>
            <p:nvPr/>
          </p:nvSpPr>
          <p:spPr bwMode="auto">
            <a:xfrm>
              <a:off x="4191000" y="4191000"/>
              <a:ext cx="1263650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LF Pairing Timed Out</a:t>
              </a:r>
            </a:p>
          </p:txBody>
        </p:sp>
        <p:sp>
          <p:nvSpPr>
            <p:cNvPr id="36" name="TextBox 82"/>
            <p:cNvSpPr txBox="1">
              <a:spLocks noChangeArrowheads="1"/>
            </p:cNvSpPr>
            <p:nvPr/>
          </p:nvSpPr>
          <p:spPr bwMode="auto">
            <a:xfrm>
              <a:off x="3352800" y="4419600"/>
              <a:ext cx="1892300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   PairingTimedOut.java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(activity_pairing_timed_out.xml)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             TRY AGAIN</a:t>
              </a:r>
            </a:p>
            <a:p>
              <a:pPr eaLnBrk="1" hangingPunct="1"/>
              <a:endParaRPr lang="en-US" altLang="en-US" sz="1000">
                <a:latin typeface="Calibri" panose="020F0502020204030204" pitchFamily="34" charset="0"/>
              </a:endParaRPr>
            </a:p>
          </p:txBody>
        </p:sp>
        <p:cxnSp>
          <p:nvCxnSpPr>
            <p:cNvPr id="37" name="Elbow Connector 36"/>
            <p:cNvCxnSpPr>
              <a:stCxn id="36" idx="1"/>
              <a:endCxn id="22" idx="1"/>
            </p:cNvCxnSpPr>
            <p:nvPr/>
          </p:nvCxnSpPr>
          <p:spPr>
            <a:xfrm rot="10800000">
              <a:off x="3352800" y="3619500"/>
              <a:ext cx="1588" cy="1154113"/>
            </a:xfrm>
            <a:prstGeom prst="bentConnector3">
              <a:avLst>
                <a:gd name="adj1" fmla="val 14395466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Diamond 37"/>
            <p:cNvSpPr/>
            <p:nvPr/>
          </p:nvSpPr>
          <p:spPr>
            <a:xfrm>
              <a:off x="6019800" y="2209800"/>
              <a:ext cx="1143000" cy="457200"/>
            </a:xfrm>
            <a:prstGeom prst="diamond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rot="5400000">
              <a:off x="6439694" y="2094706"/>
              <a:ext cx="2286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88"/>
            <p:cNvSpPr txBox="1">
              <a:spLocks noChangeArrowheads="1"/>
            </p:cNvSpPr>
            <p:nvPr/>
          </p:nvSpPr>
          <p:spPr bwMode="auto">
            <a:xfrm>
              <a:off x="6172200" y="2286000"/>
              <a:ext cx="91440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Is BT Turned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    ON??</a:t>
              </a:r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7467600" y="2209800"/>
              <a:ext cx="990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42" name="Straight Arrow Connector 41"/>
            <p:cNvCxnSpPr>
              <a:stCxn id="38" idx="3"/>
            </p:cNvCxnSpPr>
            <p:nvPr/>
          </p:nvCxnSpPr>
          <p:spPr>
            <a:xfrm>
              <a:off x="7162800" y="2438400"/>
              <a:ext cx="3048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96"/>
            <p:cNvSpPr txBox="1">
              <a:spLocks noChangeArrowheads="1"/>
            </p:cNvSpPr>
            <p:nvPr/>
          </p:nvSpPr>
          <p:spPr bwMode="auto">
            <a:xfrm>
              <a:off x="7086600" y="2209800"/>
              <a:ext cx="352425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NO</a:t>
              </a:r>
            </a:p>
          </p:txBody>
        </p:sp>
        <p:sp>
          <p:nvSpPr>
            <p:cNvPr id="44" name="TextBox 97"/>
            <p:cNvSpPr txBox="1">
              <a:spLocks noChangeArrowheads="1"/>
            </p:cNvSpPr>
            <p:nvPr/>
          </p:nvSpPr>
          <p:spPr bwMode="auto">
            <a:xfrm>
              <a:off x="7391400" y="2209800"/>
              <a:ext cx="1219200" cy="708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Pop UP Message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     (AlertBox)  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     ALLOW??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</a:t>
              </a:r>
            </a:p>
          </p:txBody>
        </p:sp>
        <p:cxnSp>
          <p:nvCxnSpPr>
            <p:cNvPr id="45" name="Elbow Connector 44"/>
            <p:cNvCxnSpPr>
              <a:endCxn id="19" idx="3"/>
            </p:cNvCxnSpPr>
            <p:nvPr/>
          </p:nvCxnSpPr>
          <p:spPr>
            <a:xfrm rot="10800000">
              <a:off x="7391400" y="1676400"/>
              <a:ext cx="1066800" cy="838200"/>
            </a:xfrm>
            <a:prstGeom prst="bentConnector3">
              <a:avLst>
                <a:gd name="adj1" fmla="val -36554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113"/>
            <p:cNvSpPr txBox="1">
              <a:spLocks noChangeArrowheads="1"/>
            </p:cNvSpPr>
            <p:nvPr/>
          </p:nvSpPr>
          <p:spPr bwMode="auto">
            <a:xfrm>
              <a:off x="8458200" y="2286000"/>
              <a:ext cx="368300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YES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rot="5400000">
              <a:off x="7887494" y="2856706"/>
              <a:ext cx="2286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ounded Rectangle 47"/>
            <p:cNvSpPr/>
            <p:nvPr/>
          </p:nvSpPr>
          <p:spPr>
            <a:xfrm>
              <a:off x="7162800" y="2971800"/>
              <a:ext cx="1600200" cy="6096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49" name="TextBox 116"/>
            <p:cNvSpPr txBox="1">
              <a:spLocks noChangeArrowheads="1"/>
            </p:cNvSpPr>
            <p:nvPr/>
          </p:nvSpPr>
          <p:spPr bwMode="auto">
            <a:xfrm>
              <a:off x="7010400" y="2971800"/>
              <a:ext cx="1905000" cy="55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BTConnectionTimeout.java</a:t>
              </a:r>
            </a:p>
            <a:p>
              <a:pPr algn="ctr" eaLnBrk="1" hangingPunct="1"/>
              <a:r>
                <a:rPr lang="en-US" altLang="en-US" sz="1000">
                  <a:latin typeface="Calibri" panose="020F0502020204030204" pitchFamily="34" charset="0"/>
                </a:rPr>
                <a:t>(activity_bt_connection_timeout.xml) </a:t>
              </a:r>
            </a:p>
          </p:txBody>
        </p:sp>
        <p:sp>
          <p:nvSpPr>
            <p:cNvPr id="50" name="TextBox 117"/>
            <p:cNvSpPr txBox="1">
              <a:spLocks noChangeArrowheads="1"/>
            </p:cNvSpPr>
            <p:nvPr/>
          </p:nvSpPr>
          <p:spPr bwMode="auto">
            <a:xfrm>
              <a:off x="8001000" y="2743200"/>
              <a:ext cx="352425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NO</a:t>
              </a: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 rot="5400000">
              <a:off x="7887494" y="3694906"/>
              <a:ext cx="2286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Diamond 51"/>
            <p:cNvSpPr/>
            <p:nvPr/>
          </p:nvSpPr>
          <p:spPr>
            <a:xfrm>
              <a:off x="7467600" y="3810000"/>
              <a:ext cx="1143000" cy="762000"/>
            </a:xfrm>
            <a:prstGeom prst="diamond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53" name="TextBox 120"/>
            <p:cNvSpPr txBox="1">
              <a:spLocks noChangeArrowheads="1"/>
            </p:cNvSpPr>
            <p:nvPr/>
          </p:nvSpPr>
          <p:spPr bwMode="auto">
            <a:xfrm>
              <a:off x="7620000" y="3886200"/>
              <a:ext cx="914400" cy="55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TRY AGAIN?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   Unpair?</a:t>
              </a:r>
            </a:p>
          </p:txBody>
        </p:sp>
        <p:cxnSp>
          <p:nvCxnSpPr>
            <p:cNvPr id="54" name="Shape 122"/>
            <p:cNvCxnSpPr>
              <a:stCxn id="52" idx="3"/>
            </p:cNvCxnSpPr>
            <p:nvPr/>
          </p:nvCxnSpPr>
          <p:spPr>
            <a:xfrm flipV="1">
              <a:off x="8610600" y="2514600"/>
              <a:ext cx="228600" cy="16764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123"/>
            <p:cNvSpPr txBox="1">
              <a:spLocks noChangeArrowheads="1"/>
            </p:cNvSpPr>
            <p:nvPr/>
          </p:nvSpPr>
          <p:spPr bwMode="auto">
            <a:xfrm>
              <a:off x="8534400" y="3962400"/>
              <a:ext cx="368300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YES</a:t>
              </a:r>
            </a:p>
          </p:txBody>
        </p:sp>
        <p:cxnSp>
          <p:nvCxnSpPr>
            <p:cNvPr id="56" name="Straight Arrow Connector 55"/>
            <p:cNvCxnSpPr/>
            <p:nvPr/>
          </p:nvCxnSpPr>
          <p:spPr>
            <a:xfrm rot="5400000">
              <a:off x="7963694" y="4685506"/>
              <a:ext cx="2286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128"/>
            <p:cNvSpPr txBox="1">
              <a:spLocks noChangeArrowheads="1"/>
            </p:cNvSpPr>
            <p:nvPr/>
          </p:nvSpPr>
          <p:spPr bwMode="auto">
            <a:xfrm>
              <a:off x="7239000" y="4800600"/>
              <a:ext cx="1600200" cy="55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 dirty="0">
                  <a:latin typeface="Calibri" panose="020F0502020204030204" pitchFamily="34" charset="0"/>
                </a:rPr>
                <a:t>        MainActivity.java</a:t>
              </a:r>
            </a:p>
            <a:p>
              <a:pPr eaLnBrk="1" hangingPunct="1"/>
              <a:r>
                <a:rPr lang="en-US" altLang="en-US" sz="1000" dirty="0">
                  <a:latin typeface="Calibri" panose="020F0502020204030204" pitchFamily="34" charset="0"/>
                </a:rPr>
                <a:t>       (activity_main.xml)</a:t>
              </a:r>
            </a:p>
            <a:p>
              <a:pPr eaLnBrk="1" hangingPunct="1"/>
              <a:r>
                <a:rPr lang="en-US" altLang="en-US" sz="1000" dirty="0">
                  <a:latin typeface="Calibri" panose="020F0502020204030204" pitchFamily="34" charset="0"/>
                </a:rPr>
                <a:t>{Pair to New Radio Screen}</a:t>
              </a: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7239000" y="4800600"/>
              <a:ext cx="1600200" cy="6096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59" name="TextBox 130"/>
            <p:cNvSpPr txBox="1">
              <a:spLocks noChangeArrowheads="1"/>
            </p:cNvSpPr>
            <p:nvPr/>
          </p:nvSpPr>
          <p:spPr bwMode="auto">
            <a:xfrm>
              <a:off x="8077200" y="4572000"/>
              <a:ext cx="534988" cy="246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Unpair</a:t>
              </a:r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rot="5400000">
              <a:off x="5944394" y="3275806"/>
              <a:ext cx="1219200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ounded Rectangle 60"/>
            <p:cNvSpPr/>
            <p:nvPr/>
          </p:nvSpPr>
          <p:spPr>
            <a:xfrm>
              <a:off x="5638800" y="3886200"/>
              <a:ext cx="1600200" cy="6096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62" name="TextBox 38"/>
            <p:cNvSpPr txBox="1">
              <a:spLocks noChangeArrowheads="1"/>
            </p:cNvSpPr>
            <p:nvPr/>
          </p:nvSpPr>
          <p:spPr bwMode="auto">
            <a:xfrm>
              <a:off x="5562600" y="3886200"/>
              <a:ext cx="1806575" cy="55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  MainControlScreen.java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(activity_main_control_screen)</a:t>
              </a:r>
            </a:p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  {Zone/Channel Main Screen}</a:t>
              </a:r>
            </a:p>
          </p:txBody>
        </p:sp>
        <p:sp>
          <p:nvSpPr>
            <p:cNvPr id="63" name="TextBox 96"/>
            <p:cNvSpPr txBox="1">
              <a:spLocks noChangeArrowheads="1"/>
            </p:cNvSpPr>
            <p:nvPr/>
          </p:nvSpPr>
          <p:spPr bwMode="auto">
            <a:xfrm>
              <a:off x="6248400" y="2743200"/>
              <a:ext cx="36099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Calibri" panose="020F0502020204030204" pitchFamily="34" charset="0"/>
                </a:rPr>
                <a:t>Yes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8613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143" y="-571000"/>
            <a:ext cx="10485714" cy="8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39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6839" y="1069682"/>
            <a:ext cx="2797724" cy="5324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54082" y="637485"/>
            <a:ext cx="1451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RCC App Icon</a:t>
            </a:r>
            <a:endParaRPr lang="en-US" b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254081" y="1161535"/>
            <a:ext cx="3131669" cy="5098428"/>
            <a:chOff x="254082" y="1069683"/>
            <a:chExt cx="2880182" cy="3749452"/>
          </a:xfrm>
        </p:grpSpPr>
        <p:pic>
          <p:nvPicPr>
            <p:cNvPr id="1034" name="Picture 1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4082" y="1069683"/>
              <a:ext cx="2880182" cy="37494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Oval 7"/>
            <p:cNvSpPr/>
            <p:nvPr/>
          </p:nvSpPr>
          <p:spPr>
            <a:xfrm>
              <a:off x="762984" y="3839526"/>
              <a:ext cx="678637" cy="61714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35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4563" y="1069682"/>
            <a:ext cx="2930734" cy="529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3648906" y="640199"/>
            <a:ext cx="199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App Launch Screen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6344563" y="369151"/>
            <a:ext cx="3042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Pairing with Two-way    Mobile Radio</a:t>
            </a:r>
            <a:endParaRPr lang="en-US" b="1" dirty="0"/>
          </a:p>
        </p:txBody>
      </p:sp>
      <p:pic>
        <p:nvPicPr>
          <p:cNvPr id="1036" name="Picture 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7262" y="1069682"/>
            <a:ext cx="2718995" cy="5190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9450236" y="637485"/>
            <a:ext cx="166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Tap to try again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42049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51683" y="1247756"/>
            <a:ext cx="2752836" cy="5191978"/>
            <a:chOff x="451683" y="1247756"/>
            <a:chExt cx="1426703" cy="2760071"/>
          </a:xfrm>
        </p:grpSpPr>
        <p:pic>
          <p:nvPicPr>
            <p:cNvPr id="4" name="Picture 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1683" y="1247756"/>
              <a:ext cx="1426703" cy="27600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Picture 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045" y="2511400"/>
              <a:ext cx="732528" cy="376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TextBox 5"/>
          <p:cNvSpPr txBox="1"/>
          <p:nvPr/>
        </p:nvSpPr>
        <p:spPr>
          <a:xfrm>
            <a:off x="451683" y="723483"/>
            <a:ext cx="191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Turn on Bluetooth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491676" y="723483"/>
            <a:ext cx="2771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Main Channel/Zone Screen</a:t>
            </a:r>
            <a:endParaRPr lang="en-US" b="1" dirty="0"/>
          </a:p>
        </p:txBody>
      </p:sp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4075" y="1356390"/>
            <a:ext cx="2858529" cy="5069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965" y="1356390"/>
            <a:ext cx="2866770" cy="5083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996876" y="723483"/>
            <a:ext cx="2771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Main Channel/Zone Screen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88213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554" y="881053"/>
            <a:ext cx="3086349" cy="57916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28200" y="393387"/>
            <a:ext cx="2274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Zone Selection Screen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395" y="984267"/>
            <a:ext cx="2873836" cy="55852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84395" y="393387"/>
            <a:ext cx="2581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Channel Selection Screen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26644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410</Words>
  <Application>Microsoft Office PowerPoint</Application>
  <PresentationFormat>Widescreen</PresentationFormat>
  <Paragraphs>109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FZKHANCORPORATION</dc:creator>
  <cp:lastModifiedBy>FZKHANCORPORATION</cp:lastModifiedBy>
  <cp:revision>19</cp:revision>
  <dcterms:created xsi:type="dcterms:W3CDTF">2015-07-13T16:16:41Z</dcterms:created>
  <dcterms:modified xsi:type="dcterms:W3CDTF">2015-10-30T14:12:12Z</dcterms:modified>
</cp:coreProperties>
</file>

<file path=docProps/thumbnail.jpeg>
</file>